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30" r:id="rId3"/>
    <p:sldId id="257" r:id="rId4"/>
    <p:sldId id="258" r:id="rId5"/>
    <p:sldId id="331" r:id="rId6"/>
    <p:sldId id="414" r:id="rId7"/>
    <p:sldId id="438" r:id="rId8"/>
    <p:sldId id="448" r:id="rId9"/>
    <p:sldId id="450" r:id="rId10"/>
    <p:sldId id="457" r:id="rId11"/>
    <p:sldId id="458" r:id="rId12"/>
    <p:sldId id="459" r:id="rId13"/>
    <p:sldId id="460" r:id="rId14"/>
    <p:sldId id="449" r:id="rId15"/>
    <p:sldId id="451" r:id="rId16"/>
    <p:sldId id="452" r:id="rId17"/>
    <p:sldId id="453" r:id="rId18"/>
    <p:sldId id="454" r:id="rId19"/>
    <p:sldId id="455" r:id="rId20"/>
    <p:sldId id="456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437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2" r:id="rId55"/>
    <p:sldId id="471" r:id="rId56"/>
    <p:sldId id="473" r:id="rId57"/>
    <p:sldId id="47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6470588235296"/>
          <c:y val="6.6598744413705099E-2"/>
          <c:w val="0.85828877005347914"/>
          <c:h val="0.75723487266794365"/>
        </c:manualLayout>
      </c:layout>
      <c:barChart>
        <c:barDir val="col"/>
        <c:grouping val="clustered"/>
        <c:varyColors val="0"/>
        <c:ser>
          <c:idx val="0"/>
          <c:order val="0"/>
          <c:tx>
            <c:v>Cases</c:v>
          </c:tx>
          <c:spPr>
            <a:solidFill>
              <a:srgbClr val="FFFF00"/>
            </a:solidFill>
            <a:ln w="2941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'Cases x yr'!$B$2:$B$29</c:f>
              <c:strCache>
                <c:ptCount val="28"/>
                <c:pt idx="2">
                  <c:v>1995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</c:strCache>
            </c:strRef>
          </c:cat>
          <c:val>
            <c:numRef>
              <c:f>'Cases x yr'!$A$2:$A$29</c:f>
              <c:numCache>
                <c:formatCode>General</c:formatCode>
                <c:ptCount val="28"/>
                <c:pt idx="0">
                  <c:v>594</c:v>
                </c:pt>
                <c:pt idx="1">
                  <c:v>565</c:v>
                </c:pt>
                <c:pt idx="2">
                  <c:v>518</c:v>
                </c:pt>
                <c:pt idx="3">
                  <c:v>554</c:v>
                </c:pt>
                <c:pt idx="4">
                  <c:v>463</c:v>
                </c:pt>
                <c:pt idx="5">
                  <c:v>498</c:v>
                </c:pt>
                <c:pt idx="6">
                  <c:v>490</c:v>
                </c:pt>
                <c:pt idx="7">
                  <c:v>447</c:v>
                </c:pt>
                <c:pt idx="8">
                  <c:v>398</c:v>
                </c:pt>
                <c:pt idx="9">
                  <c:v>435</c:v>
                </c:pt>
                <c:pt idx="10">
                  <c:v>374</c:v>
                </c:pt>
                <c:pt idx="11">
                  <c:v>382</c:v>
                </c:pt>
                <c:pt idx="12">
                  <c:v>329</c:v>
                </c:pt>
                <c:pt idx="13">
                  <c:v>374</c:v>
                </c:pt>
                <c:pt idx="14">
                  <c:v>345</c:v>
                </c:pt>
                <c:pt idx="15">
                  <c:v>335</c:v>
                </c:pt>
                <c:pt idx="16">
                  <c:v>251</c:v>
                </c:pt>
                <c:pt idx="17">
                  <c:v>296</c:v>
                </c:pt>
                <c:pt idx="18">
                  <c:v>244</c:v>
                </c:pt>
                <c:pt idx="19">
                  <c:v>211</c:v>
                </c:pt>
                <c:pt idx="20">
                  <c:v>216</c:v>
                </c:pt>
                <c:pt idx="21">
                  <c:v>195</c:v>
                </c:pt>
                <c:pt idx="22">
                  <c:v>200</c:v>
                </c:pt>
                <c:pt idx="23">
                  <c:v>219</c:v>
                </c:pt>
                <c:pt idx="24">
                  <c:v>213</c:v>
                </c:pt>
                <c:pt idx="25">
                  <c:v>196</c:v>
                </c:pt>
                <c:pt idx="26">
                  <c:v>185</c:v>
                </c:pt>
                <c:pt idx="27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9-404F-8815-FE963A881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790336"/>
        <c:axId val="23791872"/>
      </c:barChart>
      <c:catAx>
        <c:axId val="237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73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99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9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91872"/>
        <c:scaling>
          <c:orientation val="minMax"/>
          <c:max val="6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73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99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90336"/>
        <c:crosses val="autoZero"/>
        <c:crossBetween val="between"/>
      </c:valAx>
      <c:spPr>
        <a:solidFill>
          <a:srgbClr val="0000FF"/>
        </a:solidFill>
        <a:ln w="58821">
          <a:noFill/>
        </a:ln>
      </c:spPr>
    </c:plotArea>
    <c:plotVisOnly val="1"/>
    <c:dispBlanksAs val="gap"/>
    <c:showDLblsOverMax val="0"/>
  </c:chart>
  <c:spPr>
    <a:solidFill>
      <a:srgbClr val="0000FF"/>
    </a:solidFill>
    <a:ln>
      <a:noFill/>
    </a:ln>
  </c:spPr>
  <c:txPr>
    <a:bodyPr/>
    <a:lstStyle/>
    <a:p>
      <a:pPr>
        <a:defRPr sz="21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M tuberculosis Bacterial Burden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Cleared TB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7"/>
                <c:pt idx="0">
                  <c:v>Time of infection</c:v>
                </c:pt>
                <c:pt idx="2">
                  <c:v>1 month</c:v>
                </c:pt>
                <c:pt idx="4">
                  <c:v>1 year</c:v>
                </c:pt>
                <c:pt idx="5">
                  <c:v>2 years</c:v>
                </c:pt>
                <c:pt idx="6">
                  <c:v>5 years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9-491D-9142-30E5097FFF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Latent TB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7"/>
                <c:pt idx="0">
                  <c:v>Time of infection</c:v>
                </c:pt>
                <c:pt idx="2">
                  <c:v>1 month</c:v>
                </c:pt>
                <c:pt idx="4">
                  <c:v>1 year</c:v>
                </c:pt>
                <c:pt idx="5">
                  <c:v>2 years</c:v>
                </c:pt>
                <c:pt idx="6">
                  <c:v>5 years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D9-491D-9142-30E5097FFF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Active TB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7"/>
                <c:pt idx="0">
                  <c:v>Time of infection</c:v>
                </c:pt>
                <c:pt idx="2">
                  <c:v>1 month</c:v>
                </c:pt>
                <c:pt idx="4">
                  <c:v>1 year</c:v>
                </c:pt>
                <c:pt idx="5">
                  <c:v>2 years</c:v>
                </c:pt>
                <c:pt idx="6">
                  <c:v>5 years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D9-491D-9142-30E5097FF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772223"/>
        <c:axId val="1821338863"/>
      </c:lineChart>
      <c:catAx>
        <c:axId val="180077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338863"/>
        <c:crosses val="autoZero"/>
        <c:auto val="1"/>
        <c:lblAlgn val="ctr"/>
        <c:lblOffset val="100"/>
        <c:noMultiLvlLbl val="0"/>
      </c:catAx>
      <c:valAx>
        <c:axId val="18213388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077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TB Patients</a:t>
            </a:r>
            <a:r>
              <a:rPr lang="en-US" baseline="0" dirty="0"/>
              <a:t> with NTM Coinfection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TB-NTM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2.197802197802198</c:v>
                </c:pt>
                <c:pt idx="1">
                  <c:v>3.3163265306122449</c:v>
                </c:pt>
                <c:pt idx="2">
                  <c:v>3.1496062992125986</c:v>
                </c:pt>
                <c:pt idx="3">
                  <c:v>2.5445292620865141</c:v>
                </c:pt>
                <c:pt idx="4">
                  <c:v>3.4031413612565444</c:v>
                </c:pt>
                <c:pt idx="5">
                  <c:v>2.4258760107816713</c:v>
                </c:pt>
                <c:pt idx="6">
                  <c:v>2.5862068965517242</c:v>
                </c:pt>
                <c:pt idx="7">
                  <c:v>2.8571428571428572</c:v>
                </c:pt>
                <c:pt idx="8">
                  <c:v>1.1811023622047243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8A-482D-96CB-F7183821F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3650975"/>
        <c:axId val="182133678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C8A-482D-96CB-F7183821F7E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C8A-482D-96CB-F7183821F7EB}"/>
                  </c:ext>
                </c:extLst>
              </c15:ser>
            </c15:filteredLineSeries>
          </c:ext>
        </c:extLst>
      </c:lineChart>
      <c:catAx>
        <c:axId val="157365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336783"/>
        <c:crosses val="autoZero"/>
        <c:auto val="1"/>
        <c:lblAlgn val="ctr"/>
        <c:lblOffset val="100"/>
        <c:noMultiLvlLbl val="0"/>
      </c:catAx>
      <c:valAx>
        <c:axId val="182133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60CF7-F9FF-48DB-9D5A-5DE2B6C5D600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F9CD-6B07-4994-8D5B-77C76937B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C3520F-30AA-42D4-8B1E-29E1B61F9AF2}" type="slidenum">
              <a:rPr lang="en-US" sz="1200" smtClean="0"/>
              <a:pPr/>
              <a:t>6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8C44-689D-459F-8484-FBF32E3AA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0E75-1343-4D35-B388-9F989AC36F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9FC1-894C-49EC-BEBD-179506B3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 the State in TB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839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/>
              <a:t>Jason Stout, MD, MHS</a:t>
            </a:r>
          </a:p>
          <a:p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Wake County TB Medical Consultant</a:t>
            </a:r>
          </a:p>
          <a:p>
            <a:pPr>
              <a:lnSpc>
                <a:spcPct val="80000"/>
              </a:lnSpc>
            </a:pPr>
            <a:r>
              <a:rPr lang="en-US" dirty="0"/>
              <a:t>NC TB Medical Director</a:t>
            </a:r>
          </a:p>
          <a:p>
            <a:pPr>
              <a:lnSpc>
                <a:spcPct val="80000"/>
              </a:lnSpc>
            </a:pPr>
            <a:r>
              <a:rPr lang="en-US" dirty="0"/>
              <a:t>Division of Infectious Diseases, Duke University Medical Center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AAA8-C6D0-483C-9575-C08448C6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TB Doing During Latency?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1F34-282D-4C66-B048-CFEBDEB2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people who progress to active disease do so in first 1-2 years after infection</a:t>
            </a:r>
          </a:p>
          <a:p>
            <a:r>
              <a:rPr lang="en-US" dirty="0"/>
              <a:t>Some reactivate later</a:t>
            </a:r>
          </a:p>
          <a:p>
            <a:r>
              <a:rPr lang="en-US" dirty="0"/>
              <a:t>Is the TB “hiding in there?”</a:t>
            </a:r>
          </a:p>
        </p:txBody>
      </p:sp>
    </p:spTree>
    <p:extLst>
      <p:ext uri="{BB962C8B-B14F-4D97-AF65-F5344CB8AC3E}">
        <p14:creationId xmlns:p14="http://schemas.microsoft.com/office/powerpoint/2010/main" val="283363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AAA8-C6D0-483C-9575-C08448C6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TB Doing During Latency?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1F34-282D-4C66-B048-CFEBDEB2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of 24 pairs of patients with active TB and close contacts who subsequently reactivated with the same strain of TB</a:t>
            </a:r>
          </a:p>
          <a:p>
            <a:r>
              <a:rPr lang="en-US" dirty="0"/>
              <a:t>Patients recruited in Vitória, Brazil 2008-2013</a:t>
            </a:r>
          </a:p>
          <a:p>
            <a:r>
              <a:rPr lang="en-US" dirty="0"/>
              <a:t>Examined the mutation rate of M tuberculosis as a function of time to reactivation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1AEF6-F0CF-4DEF-87E3-9A734269D632}"/>
              </a:ext>
            </a:extLst>
          </p:cNvPr>
          <p:cNvSpPr txBox="1"/>
          <p:nvPr/>
        </p:nvSpPr>
        <p:spPr>
          <a:xfrm>
            <a:off x="1600200" y="60198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Nature Communications 2020; 11: 4870</a:t>
            </a:r>
          </a:p>
        </p:txBody>
      </p:sp>
    </p:spTree>
    <p:extLst>
      <p:ext uri="{BB962C8B-B14F-4D97-AF65-F5344CB8AC3E}">
        <p14:creationId xmlns:p14="http://schemas.microsoft.com/office/powerpoint/2010/main" val="67461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AAA8-C6D0-483C-9575-C08448C6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TB Doing During Latency?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1AEF6-F0CF-4DEF-87E3-9A734269D632}"/>
              </a:ext>
            </a:extLst>
          </p:cNvPr>
          <p:cNvSpPr txBox="1"/>
          <p:nvPr/>
        </p:nvSpPr>
        <p:spPr>
          <a:xfrm>
            <a:off x="1600200" y="60198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Nature Communications 2020; 11: 4870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BC207-E694-45A4-B940-097C5D0A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285737"/>
            <a:ext cx="5695950" cy="47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AAA8-C6D0-483C-9575-C08448C6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TB Doing During Latency?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4AD6-1EB0-4AD5-87E0-45D72AF4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data, but suggests that there may be two phases of latent TB</a:t>
            </a:r>
          </a:p>
          <a:p>
            <a:pPr lvl="1"/>
            <a:r>
              <a:rPr lang="en-US" dirty="0"/>
              <a:t>“Early latency” with relatively rapid replication (first 1-2 years after infection)</a:t>
            </a:r>
          </a:p>
          <a:p>
            <a:pPr lvl="1"/>
            <a:r>
              <a:rPr lang="en-US" dirty="0"/>
              <a:t>“Late latency” with relatively slow replication (greater than 2 years after infection)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1AEF6-F0CF-4DEF-87E3-9A734269D632}"/>
              </a:ext>
            </a:extLst>
          </p:cNvPr>
          <p:cNvSpPr txBox="1"/>
          <p:nvPr/>
        </p:nvSpPr>
        <p:spPr>
          <a:xfrm>
            <a:off x="1600200" y="60198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Nature Communications 2020; 11: 4870</a:t>
            </a:r>
          </a:p>
        </p:txBody>
      </p:sp>
    </p:spTree>
    <p:extLst>
      <p:ext uri="{BB962C8B-B14F-4D97-AF65-F5344CB8AC3E}">
        <p14:creationId xmlns:p14="http://schemas.microsoft.com/office/powerpoint/2010/main" val="234926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 for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438A-7D8B-4A3E-88AF-BDE1348B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approach has examined profiles of mRNA expression in whole blood</a:t>
            </a:r>
          </a:p>
          <a:p>
            <a:pPr lvl="1"/>
            <a:r>
              <a:rPr lang="en-US" dirty="0"/>
              <a:t>Presumably looking at inflammation in response to the infection</a:t>
            </a:r>
          </a:p>
          <a:p>
            <a:r>
              <a:rPr lang="en-US" dirty="0"/>
              <a:t>Another examines how white cells respond to stimulation with TB proteins</a:t>
            </a:r>
          </a:p>
          <a:p>
            <a:pPr lvl="1"/>
            <a:r>
              <a:rPr lang="en-US" dirty="0"/>
              <a:t>Presumably an indirect measure of how much TB exposure (antigen burden) white cells are getting</a:t>
            </a:r>
          </a:p>
        </p:txBody>
      </p:sp>
    </p:spTree>
    <p:extLst>
      <p:ext uri="{BB962C8B-B14F-4D97-AF65-F5344CB8AC3E}">
        <p14:creationId xmlns:p14="http://schemas.microsoft.com/office/powerpoint/2010/main" val="429211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 for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438A-7D8B-4A3E-88AF-BDE1348B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at adolescents in S Africa with different TB profiles:</a:t>
            </a:r>
          </a:p>
          <a:p>
            <a:pPr lvl="1"/>
            <a:r>
              <a:rPr lang="en-US" dirty="0"/>
              <a:t>QFT negative </a:t>
            </a:r>
          </a:p>
          <a:p>
            <a:pPr lvl="1"/>
            <a:r>
              <a:rPr lang="en-US" dirty="0"/>
              <a:t>Recent infection (2 negative QFT followed by 2 positive QFT, 6 </a:t>
            </a:r>
            <a:r>
              <a:rPr lang="en-US" dirty="0" err="1"/>
              <a:t>mos</a:t>
            </a:r>
            <a:r>
              <a:rPr lang="en-US" dirty="0"/>
              <a:t> apart)</a:t>
            </a:r>
          </a:p>
          <a:p>
            <a:pPr lvl="1"/>
            <a:r>
              <a:rPr lang="en-US" dirty="0"/>
              <a:t>Remote infection (4 positive QFT 6 </a:t>
            </a:r>
            <a:r>
              <a:rPr lang="en-US" dirty="0" err="1"/>
              <a:t>mos</a:t>
            </a:r>
            <a:r>
              <a:rPr lang="en-US" dirty="0"/>
              <a:t> apart over 1.5 years)</a:t>
            </a:r>
          </a:p>
          <a:p>
            <a:pPr lvl="1"/>
            <a:r>
              <a:rPr lang="en-US" dirty="0"/>
              <a:t>Progressors (developed TB disease)</a:t>
            </a:r>
          </a:p>
          <a:p>
            <a:pPr lvl="1"/>
            <a:r>
              <a:rPr lang="en-US" dirty="0" err="1"/>
              <a:t>Nonprogressors</a:t>
            </a:r>
            <a:r>
              <a:rPr lang="en-US" dirty="0"/>
              <a:t> (did not develop TB disease)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5D8D-9A4A-4DED-A691-282A750B4104}"/>
              </a:ext>
            </a:extLst>
          </p:cNvPr>
          <p:cNvSpPr txBox="1"/>
          <p:nvPr/>
        </p:nvSpPr>
        <p:spPr>
          <a:xfrm>
            <a:off x="1752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J Respir </a:t>
            </a:r>
            <a:r>
              <a:rPr lang="en-US" dirty="0" err="1"/>
              <a:t>Crit</a:t>
            </a:r>
            <a:r>
              <a:rPr lang="en-US" dirty="0"/>
              <a:t> Care Med 2021; 203: 1556</a:t>
            </a:r>
          </a:p>
        </p:txBody>
      </p:sp>
    </p:spTree>
    <p:extLst>
      <p:ext uri="{BB962C8B-B14F-4D97-AF65-F5344CB8AC3E}">
        <p14:creationId xmlns:p14="http://schemas.microsoft.com/office/powerpoint/2010/main" val="281657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 for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438A-7D8B-4A3E-88AF-BDE1348B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flow cytometry to examine two possible biomarkers:</a:t>
            </a:r>
          </a:p>
          <a:p>
            <a:pPr lvl="1"/>
            <a:r>
              <a:rPr lang="en-US" dirty="0"/>
              <a:t>“Responder”-measurement of cells that expressed interferon gamma/TNF/CD3 after stimulation</a:t>
            </a:r>
          </a:p>
          <a:p>
            <a:pPr lvl="1"/>
            <a:r>
              <a:rPr lang="en-US" dirty="0"/>
              <a:t>“Activation”-relative measurement of cells that expressed HLA-DR in “responder” cells vs. total T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5D8D-9A4A-4DED-A691-282A750B4104}"/>
              </a:ext>
            </a:extLst>
          </p:cNvPr>
          <p:cNvSpPr txBox="1"/>
          <p:nvPr/>
        </p:nvSpPr>
        <p:spPr>
          <a:xfrm>
            <a:off x="1752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J Respir </a:t>
            </a:r>
            <a:r>
              <a:rPr lang="en-US" dirty="0" err="1"/>
              <a:t>Crit</a:t>
            </a:r>
            <a:r>
              <a:rPr lang="en-US"/>
              <a:t> Care Med 2021; 203: 1556</a:t>
            </a:r>
          </a:p>
        </p:txBody>
      </p:sp>
    </p:spTree>
    <p:extLst>
      <p:ext uri="{BB962C8B-B14F-4D97-AF65-F5344CB8AC3E}">
        <p14:creationId xmlns:p14="http://schemas.microsoft.com/office/powerpoint/2010/main" val="295175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“Responder” marker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5D8D-9A4A-4DED-A691-282A750B4104}"/>
              </a:ext>
            </a:extLst>
          </p:cNvPr>
          <p:cNvSpPr txBox="1"/>
          <p:nvPr/>
        </p:nvSpPr>
        <p:spPr>
          <a:xfrm>
            <a:off x="1752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J Respir </a:t>
            </a:r>
            <a:r>
              <a:rPr lang="en-US" dirty="0" err="1"/>
              <a:t>Crit</a:t>
            </a:r>
            <a:r>
              <a:rPr lang="en-US"/>
              <a:t> Care Med 2021; 203: 1556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C98A8-5607-4D29-AB98-36B9DC6A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334000" cy="48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“Activation” marker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5D8D-9A4A-4DED-A691-282A750B4104}"/>
              </a:ext>
            </a:extLst>
          </p:cNvPr>
          <p:cNvSpPr txBox="1"/>
          <p:nvPr/>
        </p:nvSpPr>
        <p:spPr>
          <a:xfrm>
            <a:off x="1752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J Respir </a:t>
            </a:r>
            <a:r>
              <a:rPr lang="en-US" dirty="0" err="1"/>
              <a:t>Crit</a:t>
            </a:r>
            <a:r>
              <a:rPr lang="en-US"/>
              <a:t> Care Med 2021; 203: 1556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3AA8D-D2A3-4C71-866A-29F89FF0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371600"/>
            <a:ext cx="4533900" cy="47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“Activation” marker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5D8D-9A4A-4DED-A691-282A750B4104}"/>
              </a:ext>
            </a:extLst>
          </p:cNvPr>
          <p:cNvSpPr txBox="1"/>
          <p:nvPr/>
        </p:nvSpPr>
        <p:spPr>
          <a:xfrm>
            <a:off x="1752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J Respir </a:t>
            </a:r>
            <a:r>
              <a:rPr lang="en-US" dirty="0" err="1"/>
              <a:t>Crit</a:t>
            </a:r>
            <a:r>
              <a:rPr lang="en-US"/>
              <a:t> Care Med 2021; 203: 1556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524A0-21CF-4730-BD3B-D6C6000F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49" y="1327151"/>
            <a:ext cx="5037301" cy="49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Disclosures-Funding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NIH (grant)</a:t>
            </a:r>
          </a:p>
          <a:p>
            <a:r>
              <a:rPr lang="en-US" dirty="0"/>
              <a:t>UpToDate (card author)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 for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438A-7D8B-4A3E-88AF-BDE1348B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for new tests based on more sophisticated immunological assessment</a:t>
            </a:r>
          </a:p>
          <a:p>
            <a:r>
              <a:rPr lang="en-US" dirty="0"/>
              <a:t>Ideal tests would be able to accurately</a:t>
            </a:r>
          </a:p>
          <a:p>
            <a:pPr lvl="1"/>
            <a:r>
              <a:rPr lang="en-US" dirty="0"/>
              <a:t>Predict who will progress to active TB</a:t>
            </a:r>
          </a:p>
          <a:p>
            <a:pPr lvl="1"/>
            <a:r>
              <a:rPr lang="en-US" dirty="0"/>
              <a:t>Distinguish active from latent TB</a:t>
            </a:r>
          </a:p>
          <a:p>
            <a:r>
              <a:rPr lang="en-US" dirty="0"/>
              <a:t>Still not there…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5D8D-9A4A-4DED-A691-282A750B4104}"/>
              </a:ext>
            </a:extLst>
          </p:cNvPr>
          <p:cNvSpPr txBox="1"/>
          <p:nvPr/>
        </p:nvSpPr>
        <p:spPr>
          <a:xfrm>
            <a:off x="1752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J Respir </a:t>
            </a:r>
            <a:r>
              <a:rPr lang="en-US" dirty="0" err="1"/>
              <a:t>Crit</a:t>
            </a:r>
            <a:r>
              <a:rPr lang="en-US"/>
              <a:t> Care Med 2021; 203: 1556</a:t>
            </a:r>
          </a:p>
        </p:txBody>
      </p:sp>
    </p:spTree>
    <p:extLst>
      <p:ext uri="{BB962C8B-B14F-4D97-AF65-F5344CB8AC3E}">
        <p14:creationId xmlns:p14="http://schemas.microsoft.com/office/powerpoint/2010/main" val="288988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FA48-7283-4821-B9AD-C3F7E49E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TB Biomarkers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E801-C31E-4BD8-9BAF-AAA1CC1AA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TST and IGRAs are markers of immune exposure to M tuberculosis</a:t>
            </a:r>
          </a:p>
          <a:p>
            <a:r>
              <a:rPr lang="en-US" dirty="0"/>
              <a:t>Even in high-risk populations, a small proportion of patients with positive tests will go on to develop active TB</a:t>
            </a:r>
          </a:p>
          <a:p>
            <a:r>
              <a:rPr lang="en-US" dirty="0"/>
              <a:t>More specific tests are needed</a:t>
            </a:r>
          </a:p>
        </p:txBody>
      </p:sp>
    </p:spTree>
    <p:extLst>
      <p:ext uri="{BB962C8B-B14F-4D97-AF65-F5344CB8AC3E}">
        <p14:creationId xmlns:p14="http://schemas.microsoft.com/office/powerpoint/2010/main" val="166982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FA48-7283-4821-B9AD-C3F7E49E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TB Biomarkers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E801-C31E-4BD8-9BAF-AAA1CC1AA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RNA expression profiles have been studied as potentially more specific biomarkers </a:t>
            </a:r>
          </a:p>
          <a:p>
            <a:r>
              <a:rPr lang="en-US" dirty="0"/>
              <a:t>Single blood draw with examination of expression of certain genes (presumably in the white cells)</a:t>
            </a:r>
          </a:p>
          <a:p>
            <a:r>
              <a:rPr lang="en-US" dirty="0"/>
              <a:t>Pretty good ability to predict progression to active TB in the near term (1-2 years)</a:t>
            </a:r>
          </a:p>
        </p:txBody>
      </p:sp>
    </p:spTree>
    <p:extLst>
      <p:ext uri="{BB962C8B-B14F-4D97-AF65-F5344CB8AC3E}">
        <p14:creationId xmlns:p14="http://schemas.microsoft.com/office/powerpoint/2010/main" val="887756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1DA150-5B2F-4F27-8C35-EBEC7EAC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0"/>
            <a:ext cx="6134100" cy="6301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CF4534-59AB-4EB9-A532-7021B11966E0}"/>
              </a:ext>
            </a:extLst>
          </p:cNvPr>
          <p:cNvSpPr txBox="1"/>
          <p:nvPr/>
        </p:nvSpPr>
        <p:spPr>
          <a:xfrm>
            <a:off x="20574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Scriba TJ et al, Lancet Infect Dis 2021; 21: 354</a:t>
            </a:r>
          </a:p>
        </p:txBody>
      </p:sp>
    </p:spTree>
    <p:extLst>
      <p:ext uri="{BB962C8B-B14F-4D97-AF65-F5344CB8AC3E}">
        <p14:creationId xmlns:p14="http://schemas.microsoft.com/office/powerpoint/2010/main" val="26474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F4534-59AB-4EB9-A532-7021B11966E0}"/>
              </a:ext>
            </a:extLst>
          </p:cNvPr>
          <p:cNvSpPr txBox="1"/>
          <p:nvPr/>
        </p:nvSpPr>
        <p:spPr>
          <a:xfrm>
            <a:off x="20574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Scriba TJ et al, Lancet Infect Dis 2021; 21: 354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E034C-B103-4FB9-BCC9-958EA891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65"/>
            <a:ext cx="9144000" cy="5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53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F4534-59AB-4EB9-A532-7021B11966E0}"/>
              </a:ext>
            </a:extLst>
          </p:cNvPr>
          <p:cNvSpPr txBox="1"/>
          <p:nvPr/>
        </p:nvSpPr>
        <p:spPr>
          <a:xfrm>
            <a:off x="20574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Scriba TJ et al, Lancet Infect Dis 2021; 21: 354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17BA22-D901-416D-B0CE-D3E70612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5B6D3-4BF3-4555-9C3F-133906F2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High-risk cohort!</a:t>
            </a:r>
          </a:p>
          <a:p>
            <a:pPr lvl="1"/>
            <a:r>
              <a:rPr lang="en-US" dirty="0"/>
              <a:t>25/375 in RISK-11+/3HP group excluded due to prevalent TB (22/764 in RISK-11+/no 3HP, 14/1784 in RISK-11- group)</a:t>
            </a:r>
          </a:p>
          <a:p>
            <a:pPr lvl="1"/>
            <a:r>
              <a:rPr lang="en-US" dirty="0"/>
              <a:t>24 study participants developed TB during </a:t>
            </a:r>
            <a:r>
              <a:rPr lang="en-US" dirty="0" err="1"/>
              <a:t>followup</a:t>
            </a:r>
            <a:endParaRPr lang="en-US" dirty="0"/>
          </a:p>
          <a:p>
            <a:r>
              <a:rPr lang="en-US" dirty="0"/>
              <a:t>Over 80% of prevalent TB cases were asymptomatic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96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F4534-59AB-4EB9-A532-7021B11966E0}"/>
              </a:ext>
            </a:extLst>
          </p:cNvPr>
          <p:cNvSpPr txBox="1"/>
          <p:nvPr/>
        </p:nvSpPr>
        <p:spPr>
          <a:xfrm>
            <a:off x="20574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Scriba TJ et al, Lancet Infect Dis 2021; 21: 354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EC73D-7FC0-4CB8-82E2-3564CB6A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505"/>
            <a:ext cx="9144000" cy="38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00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F4534-59AB-4EB9-A532-7021B11966E0}"/>
              </a:ext>
            </a:extLst>
          </p:cNvPr>
          <p:cNvSpPr txBox="1"/>
          <p:nvPr/>
        </p:nvSpPr>
        <p:spPr>
          <a:xfrm>
            <a:off x="20574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Scriba TJ et al, Lancet Infect Dis 2021; 21: 354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ABCC5-E2C9-4BD9-9B18-D676A51B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200"/>
            <a:ext cx="4876800" cy="50403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5320E0-3DDA-4D78-BCF4-ADA3F5215821}"/>
              </a:ext>
            </a:extLst>
          </p:cNvPr>
          <p:cNvSpPr txBox="1">
            <a:spLocks/>
          </p:cNvSpPr>
          <p:nvPr/>
        </p:nvSpPr>
        <p:spPr>
          <a:xfrm>
            <a:off x="228600" y="274638"/>
            <a:ext cx="8458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RISK-11 Not very good after 12 </a:t>
            </a:r>
            <a:r>
              <a:rPr lang="en-US" dirty="0" err="1"/>
              <a:t>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7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F4534-59AB-4EB9-A532-7021B11966E0}"/>
              </a:ext>
            </a:extLst>
          </p:cNvPr>
          <p:cNvSpPr txBox="1"/>
          <p:nvPr/>
        </p:nvSpPr>
        <p:spPr>
          <a:xfrm>
            <a:off x="20574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Scriba TJ et al, Lancet Infect Dis 2021; 21: 354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EE9BDF-C92A-4F69-923E-41161C63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" y="1143000"/>
            <a:ext cx="902135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F4534-59AB-4EB9-A532-7021B11966E0}"/>
              </a:ext>
            </a:extLst>
          </p:cNvPr>
          <p:cNvSpPr txBox="1"/>
          <p:nvPr/>
        </p:nvSpPr>
        <p:spPr>
          <a:xfrm>
            <a:off x="20574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Scriba TJ et al, Lancet Infect Dis 2021; 21: 354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17BA22-D901-416D-B0CE-D3E70612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CORTIS 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5B6D3-4BF3-4555-9C3F-133906F2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Biomarker-based treatment not effective in high-incidence setting</a:t>
            </a:r>
          </a:p>
          <a:p>
            <a:r>
              <a:rPr lang="en-US" dirty="0"/>
              <a:t>The biomarker didn’t work very well</a:t>
            </a:r>
          </a:p>
          <a:p>
            <a:pPr lvl="1"/>
            <a:r>
              <a:rPr lang="en-US" dirty="0"/>
              <a:t>Reasonable in symptomatic cases, but many were asymptomatic</a:t>
            </a:r>
          </a:p>
          <a:p>
            <a:r>
              <a:rPr lang="en-US" dirty="0"/>
              <a:t>Reinfection and lower than expected incident cases may have contributed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7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05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000" dirty="0"/>
              <a:t>TB down the world around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Did COVID scare it away?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Everyone’s in lockdown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Public health in disarray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New short treatment in the bag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Until you see the big price tag.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Spending US resources on latent TB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Better to focus on global community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DB1E-83AE-41B0-8D9A-2F21FAF4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DOT saved our bacon in 2020</a:t>
            </a:r>
          </a:p>
          <a:p>
            <a:r>
              <a:rPr lang="en-US" dirty="0"/>
              <a:t>Increasingly rolled out across the US</a:t>
            </a:r>
          </a:p>
          <a:p>
            <a:r>
              <a:rPr lang="en-US" dirty="0"/>
              <a:t>How are others doing?</a:t>
            </a:r>
          </a:p>
        </p:txBody>
      </p:sp>
    </p:spTree>
    <p:extLst>
      <p:ext uri="{BB962C8B-B14F-4D97-AF65-F5344CB8AC3E}">
        <p14:creationId xmlns:p14="http://schemas.microsoft.com/office/powerpoint/2010/main" val="1743339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DB1E-83AE-41B0-8D9A-2F21FAF4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of VDOT compared with in-person DOT costs in three jurisdictions:</a:t>
            </a:r>
          </a:p>
          <a:p>
            <a:pPr lvl="1"/>
            <a:r>
              <a:rPr lang="en-US" dirty="0"/>
              <a:t>New York City</a:t>
            </a:r>
          </a:p>
          <a:p>
            <a:pPr lvl="1"/>
            <a:r>
              <a:rPr lang="en-US" dirty="0"/>
              <a:t>Rhode Island</a:t>
            </a:r>
          </a:p>
          <a:p>
            <a:pPr lvl="1"/>
            <a:r>
              <a:rPr lang="en-US" dirty="0"/>
              <a:t>San Francisco, CA</a:t>
            </a:r>
          </a:p>
          <a:p>
            <a:r>
              <a:rPr lang="en-US" dirty="0"/>
              <a:t>Used both synchronous and asynchronous VDOT in NYC, only asynchronous in other two jurisdictions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C8049-6E1A-4B08-AE74-5B9D9F534DEC}"/>
              </a:ext>
            </a:extLst>
          </p:cNvPr>
          <p:cNvSpPr txBox="1"/>
          <p:nvPr/>
        </p:nvSpPr>
        <p:spPr>
          <a:xfrm>
            <a:off x="1600200" y="6172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Beeler Asay GR et al, Am J Public Health 2020; 110: 1696</a:t>
            </a:r>
          </a:p>
        </p:txBody>
      </p:sp>
    </p:spTree>
    <p:extLst>
      <p:ext uri="{BB962C8B-B14F-4D97-AF65-F5344CB8AC3E}">
        <p14:creationId xmlns:p14="http://schemas.microsoft.com/office/powerpoint/2010/main" val="1780657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C8049-6E1A-4B08-AE74-5B9D9F534DEC}"/>
              </a:ext>
            </a:extLst>
          </p:cNvPr>
          <p:cNvSpPr txBox="1"/>
          <p:nvPr/>
        </p:nvSpPr>
        <p:spPr>
          <a:xfrm>
            <a:off x="1654207" y="639869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Beeler Asay GR et al, Am J Public Health 2020; 110: 1696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D4D96-0B42-4D50-9053-20C4A4543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247774"/>
            <a:ext cx="6086016" cy="49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05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C8049-6E1A-4B08-AE74-5B9D9F534DEC}"/>
              </a:ext>
            </a:extLst>
          </p:cNvPr>
          <p:cNvSpPr txBox="1"/>
          <p:nvPr/>
        </p:nvSpPr>
        <p:spPr>
          <a:xfrm>
            <a:off x="1654207" y="639869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Beeler Asay GR et al, Am J Public Health 2020; 110: 1696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F4160-D793-4A21-800D-3D2CDF9C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123363" cy="4646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600AF-F95A-4B02-85C6-9267E07D2D8C}"/>
              </a:ext>
            </a:extLst>
          </p:cNvPr>
          <p:cNvSpPr txBox="1"/>
          <p:nvPr/>
        </p:nvSpPr>
        <p:spPr>
          <a:xfrm>
            <a:off x="3657601" y="1295400"/>
            <a:ext cx="492296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York City         Rhode Island         San Francisco</a:t>
            </a:r>
          </a:p>
        </p:txBody>
      </p:sp>
    </p:spTree>
    <p:extLst>
      <p:ext uri="{BB962C8B-B14F-4D97-AF65-F5344CB8AC3E}">
        <p14:creationId xmlns:p14="http://schemas.microsoft.com/office/powerpoint/2010/main" val="2824543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3D67B-DEFD-42FD-A9AA-D4484CE1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Recorded VDOT platforms included </a:t>
            </a:r>
            <a:r>
              <a:rPr lang="en-US" dirty="0" err="1"/>
              <a:t>eMocha</a:t>
            </a:r>
            <a:r>
              <a:rPr lang="en-US" dirty="0"/>
              <a:t> and </a:t>
            </a:r>
            <a:r>
              <a:rPr lang="en-US" dirty="0" err="1"/>
              <a:t>SureAdhere</a:t>
            </a:r>
            <a:endParaRPr lang="en-US" dirty="0"/>
          </a:p>
          <a:p>
            <a:r>
              <a:rPr lang="en-US" dirty="0"/>
              <a:t>Live VDOT done on Skype for Business</a:t>
            </a:r>
          </a:p>
          <a:p>
            <a:r>
              <a:rPr lang="en-US" dirty="0"/>
              <a:t>One site provided phones to patients</a:t>
            </a:r>
          </a:p>
          <a:p>
            <a:r>
              <a:rPr lang="en-US" dirty="0"/>
              <a:t>Incentives/enablers provided to clinic DOT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C8049-6E1A-4B08-AE74-5B9D9F534DEC}"/>
              </a:ext>
            </a:extLst>
          </p:cNvPr>
          <p:cNvSpPr txBox="1"/>
          <p:nvPr/>
        </p:nvSpPr>
        <p:spPr>
          <a:xfrm>
            <a:off x="1654207" y="639869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Beeler Asay GR et al, Am J Public Health 2020; 110: 1696</a:t>
            </a:r>
          </a:p>
        </p:txBody>
      </p:sp>
    </p:spTree>
    <p:extLst>
      <p:ext uri="{BB962C8B-B14F-4D97-AF65-F5344CB8AC3E}">
        <p14:creationId xmlns:p14="http://schemas.microsoft.com/office/powerpoint/2010/main" val="3363033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C8049-6E1A-4B08-AE74-5B9D9F534DEC}"/>
              </a:ext>
            </a:extLst>
          </p:cNvPr>
          <p:cNvSpPr txBox="1"/>
          <p:nvPr/>
        </p:nvSpPr>
        <p:spPr>
          <a:xfrm>
            <a:off x="1654207" y="639869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Beeler Asay GR et al, Am J Public Health 2020; 110: 1696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4A5DB-49B9-47C2-9A04-8BE9804A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78" y="1193891"/>
            <a:ext cx="5906458" cy="52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7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7FD56-7729-42A9-A0FA-F33CE412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Rhode Island VDOT cost was greater than field DOT ($24.20/visit versus $21.43, respectively)</a:t>
            </a:r>
          </a:p>
          <a:p>
            <a:r>
              <a:rPr lang="en-US" dirty="0"/>
              <a:t>56% of recorded VDOT sessions were recorded outside of work hours (vs. only 5% of live VDOT sessions)</a:t>
            </a:r>
          </a:p>
          <a:p>
            <a:r>
              <a:rPr lang="en-US" dirty="0"/>
              <a:t>12% of patients reported technical problems with most recent VDOT dose, most of which were resolved immediately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C8049-6E1A-4B08-AE74-5B9D9F534DEC}"/>
              </a:ext>
            </a:extLst>
          </p:cNvPr>
          <p:cNvSpPr txBox="1"/>
          <p:nvPr/>
        </p:nvSpPr>
        <p:spPr>
          <a:xfrm>
            <a:off x="1654207" y="639869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Beeler Asay GR et al, Am J Public Health 2020; 110: 1696</a:t>
            </a:r>
          </a:p>
        </p:txBody>
      </p:sp>
    </p:spTree>
    <p:extLst>
      <p:ext uri="{BB962C8B-B14F-4D97-AF65-F5344CB8AC3E}">
        <p14:creationId xmlns:p14="http://schemas.microsoft.com/office/powerpoint/2010/main" val="1875808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F69-E397-4007-8BCE-D5B63A5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DOT 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7FD56-7729-42A9-A0FA-F33CE412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VDOT was cheaper in NYC and San Francisco than in-person DOT</a:t>
            </a:r>
          </a:p>
          <a:p>
            <a:r>
              <a:rPr lang="en-US" dirty="0"/>
              <a:t>Access to phones key; NYC loaned phones to patients</a:t>
            </a:r>
          </a:p>
          <a:p>
            <a:r>
              <a:rPr lang="en-US" dirty="0"/>
              <a:t>Convenience may be at least as importance as cost (not addressed by </a:t>
            </a:r>
            <a:r>
              <a:rPr lang="en-US"/>
              <a:t>this study)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43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F0EF-6375-4B07-82EE-66A846F8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Congenital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F53A-741D-46E1-90AF-E52C8CE0C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 has had two congenital TB cases over the past 5 years</a:t>
            </a:r>
          </a:p>
          <a:p>
            <a:r>
              <a:rPr lang="en-US" dirty="0"/>
              <a:t>Both cases were associated with fertility treatments</a:t>
            </a:r>
          </a:p>
          <a:p>
            <a:r>
              <a:rPr lang="en-US" dirty="0"/>
              <a:t>One baby died soon after birth; the other survived after a long hospital course but unclear long-term consequences</a:t>
            </a:r>
          </a:p>
        </p:txBody>
      </p:sp>
    </p:spTree>
    <p:extLst>
      <p:ext uri="{BB962C8B-B14F-4D97-AF65-F5344CB8AC3E}">
        <p14:creationId xmlns:p14="http://schemas.microsoft.com/office/powerpoint/2010/main" val="2781946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F0EF-6375-4B07-82EE-66A846F8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Congenital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F53A-741D-46E1-90AF-E52C8CE0C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Infertility is a common presentation of genitourinary TB in endemic countries</a:t>
            </a:r>
          </a:p>
          <a:p>
            <a:r>
              <a:rPr lang="en-US" dirty="0"/>
              <a:t>In one study, 19/140 (14%) of women presenting for IVF to a clinic in North India had TB as the underlying etiology</a:t>
            </a:r>
          </a:p>
          <a:p>
            <a:r>
              <a:rPr lang="en-US" dirty="0"/>
              <a:t>Conversely, TB is a very rare cause of infertility in the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32900-7EE9-4BD8-80C5-BFE55B850F41}"/>
              </a:ext>
            </a:extLst>
          </p:cNvPr>
          <p:cNvSpPr txBox="1"/>
          <p:nvPr/>
        </p:nvSpPr>
        <p:spPr>
          <a:xfrm>
            <a:off x="2133600" y="61267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Singh N et al, Arch </a:t>
            </a:r>
            <a:r>
              <a:rPr lang="en-US" dirty="0" err="1"/>
              <a:t>Gynecol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2008; 278: 325</a:t>
            </a:r>
          </a:p>
        </p:txBody>
      </p:sp>
    </p:spTree>
    <p:extLst>
      <p:ext uri="{BB962C8B-B14F-4D97-AF65-F5344CB8AC3E}">
        <p14:creationId xmlns:p14="http://schemas.microsoft.com/office/powerpoint/2010/main" val="215904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News for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drop in US cases in 2020</a:t>
            </a:r>
          </a:p>
          <a:p>
            <a:r>
              <a:rPr lang="en-US" dirty="0"/>
              <a:t>New short-course regimen for active TB</a:t>
            </a:r>
          </a:p>
          <a:p>
            <a:r>
              <a:rPr lang="en-US" dirty="0"/>
              <a:t>High-tech tests for LTBI don’t meet predictions</a:t>
            </a:r>
          </a:p>
          <a:p>
            <a:r>
              <a:rPr lang="en-US" dirty="0"/>
              <a:t>Global </a:t>
            </a:r>
            <a:r>
              <a:rPr lang="en-US"/>
              <a:t>interconnectedness highlighted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F0EF-6375-4B07-82EE-66A846F8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Congenital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F53A-741D-46E1-90AF-E52C8CE0C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 screening is not a routine part of the standard evaluation of infertile women in the US</a:t>
            </a:r>
          </a:p>
          <a:p>
            <a:r>
              <a:rPr lang="en-US" dirty="0"/>
              <a:t>It probably should be</a:t>
            </a:r>
          </a:p>
          <a:p>
            <a:r>
              <a:rPr lang="en-US" dirty="0"/>
              <a:t>Yale Fertility Center did a quality improvement project 1/2014-1/2017 to assess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7156E-E411-4EFA-878E-EFDA21F92F3F}"/>
              </a:ext>
            </a:extLst>
          </p:cNvPr>
          <p:cNvSpPr txBox="1"/>
          <p:nvPr/>
        </p:nvSpPr>
        <p:spPr>
          <a:xfrm>
            <a:off x="1600200" y="612616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 R et al, Am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2020; 223: 737.e1-10</a:t>
            </a:r>
          </a:p>
        </p:txBody>
      </p:sp>
    </p:spTree>
    <p:extLst>
      <p:ext uri="{BB962C8B-B14F-4D97-AF65-F5344CB8AC3E}">
        <p14:creationId xmlns:p14="http://schemas.microsoft.com/office/powerpoint/2010/main" val="702545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F35BA-0EFF-4A6E-92C3-0929D0B8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1" y="0"/>
            <a:ext cx="7251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03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29066-6B42-4C48-94BA-28C666DC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39" y="0"/>
            <a:ext cx="367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6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6CDF5-E405-47CB-ACEF-DE1578CA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875"/>
            <a:ext cx="74676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4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45FC-A81A-447F-9357-ED05988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NTM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8F2F-0582-455D-B32D-C5FD75A4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Nontuberculous mycobacteria are organisms that live in the environment</a:t>
            </a:r>
          </a:p>
          <a:p>
            <a:r>
              <a:rPr lang="en-US" dirty="0"/>
              <a:t>Emerging cause of both pulmonary and extrapulmonary disease</a:t>
            </a:r>
          </a:p>
          <a:p>
            <a:r>
              <a:rPr lang="en-US" dirty="0"/>
              <a:t>Look like TB on acid-fast smears so can cause diagnostic confusion</a:t>
            </a:r>
          </a:p>
        </p:txBody>
      </p:sp>
    </p:spTree>
    <p:extLst>
      <p:ext uri="{BB962C8B-B14F-4D97-AF65-F5344CB8AC3E}">
        <p14:creationId xmlns:p14="http://schemas.microsoft.com/office/powerpoint/2010/main" val="4082276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45FC-A81A-447F-9357-ED05988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NTM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8F2F-0582-455D-B32D-C5FD75A4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NTM can be isolated from sputum of TB patients</a:t>
            </a:r>
          </a:p>
          <a:p>
            <a:r>
              <a:rPr lang="en-US" dirty="0"/>
              <a:t>Incidence varies widely across settings:</a:t>
            </a:r>
          </a:p>
          <a:p>
            <a:pPr lvl="1"/>
            <a:r>
              <a:rPr lang="en-US" dirty="0"/>
              <a:t>Zambia: 0.2% (Chanda-</a:t>
            </a:r>
            <a:r>
              <a:rPr lang="en-US" dirty="0" err="1"/>
              <a:t>Kapata</a:t>
            </a:r>
            <a:r>
              <a:rPr lang="en-US" dirty="0"/>
              <a:t> et </a:t>
            </a:r>
            <a:r>
              <a:rPr lang="en-US" dirty="0" err="1"/>
              <a:t>al.BMC</a:t>
            </a:r>
            <a:r>
              <a:rPr lang="en-US" dirty="0"/>
              <a:t> Infect Dis 2015; 15: 500)</a:t>
            </a:r>
          </a:p>
          <a:p>
            <a:pPr lvl="1"/>
            <a:r>
              <a:rPr lang="en-US" dirty="0"/>
              <a:t>Belgium: 1.4% (De </a:t>
            </a:r>
            <a:r>
              <a:rPr lang="en-US" dirty="0" err="1"/>
              <a:t>Keukelire</a:t>
            </a:r>
            <a:r>
              <a:rPr lang="en-US" dirty="0"/>
              <a:t> et al. Acta Clin </a:t>
            </a:r>
            <a:r>
              <a:rPr lang="en-US" dirty="0" err="1"/>
              <a:t>Belg</a:t>
            </a:r>
            <a:r>
              <a:rPr lang="en-US" dirty="0"/>
              <a:t> 2017; 72: 45)</a:t>
            </a:r>
          </a:p>
          <a:p>
            <a:pPr lvl="1"/>
            <a:r>
              <a:rPr lang="en-US" dirty="0"/>
              <a:t>Tanzania: 5.6% (</a:t>
            </a:r>
            <a:r>
              <a:rPr lang="en-US" dirty="0" err="1"/>
              <a:t>Hoza</a:t>
            </a:r>
            <a:r>
              <a:rPr lang="en-US" dirty="0"/>
              <a:t> et al, BMC Res Notes 2016; 9: 109)</a:t>
            </a:r>
          </a:p>
          <a:p>
            <a:pPr lvl="1"/>
            <a:r>
              <a:rPr lang="en-US" dirty="0"/>
              <a:t>Oregon: 14% (Kendall et al, Int J </a:t>
            </a:r>
            <a:r>
              <a:rPr lang="en-US" dirty="0" err="1"/>
              <a:t>Tuberc</a:t>
            </a:r>
            <a:r>
              <a:rPr lang="en-US" dirty="0"/>
              <a:t> Lung Dis 2010; 14: 654)</a:t>
            </a:r>
          </a:p>
        </p:txBody>
      </p:sp>
    </p:spTree>
    <p:extLst>
      <p:ext uri="{BB962C8B-B14F-4D97-AF65-F5344CB8AC3E}">
        <p14:creationId xmlns:p14="http://schemas.microsoft.com/office/powerpoint/2010/main" val="2835750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45FC-A81A-447F-9357-ED05988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NTM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8F2F-0582-455D-B32D-C5FD75A4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Retrospective study in Taiwan 2005-2013</a:t>
            </a:r>
          </a:p>
          <a:p>
            <a:r>
              <a:rPr lang="en-US" dirty="0"/>
              <a:t>Used claims data from national health insurance system to estimate prevalence of NTM infection as well as TB-NTM coinfection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CB123-D4F7-42EF-B08D-41AC81CAFE6C}"/>
              </a:ext>
            </a:extLst>
          </p:cNvPr>
          <p:cNvSpPr txBox="1"/>
          <p:nvPr/>
        </p:nvSpPr>
        <p:spPr>
          <a:xfrm>
            <a:off x="1676400" y="612616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 CK et al, Medicine 2020; 99:52(e23775)</a:t>
            </a:r>
          </a:p>
        </p:txBody>
      </p:sp>
    </p:spTree>
    <p:extLst>
      <p:ext uri="{BB962C8B-B14F-4D97-AF65-F5344CB8AC3E}">
        <p14:creationId xmlns:p14="http://schemas.microsoft.com/office/powerpoint/2010/main" val="2711882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45FC-A81A-447F-9357-ED05988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NTM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378F3-671C-449F-A35B-0567E6CB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73" y="1295400"/>
            <a:ext cx="4805254" cy="52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38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45FC-A81A-447F-9357-ED05988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NTM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ECD37-7925-4D56-B415-7375A666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85" y="1524000"/>
            <a:ext cx="7280476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054EE0-2315-4C7C-A7C1-8192AF9B00E7}"/>
              </a:ext>
            </a:extLst>
          </p:cNvPr>
          <p:cNvSpPr txBox="1"/>
          <p:nvPr/>
        </p:nvSpPr>
        <p:spPr>
          <a:xfrm>
            <a:off x="1676400" y="612616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 CK et al, Medicine 2020; 99:52(e23775)</a:t>
            </a:r>
          </a:p>
        </p:txBody>
      </p:sp>
    </p:spTree>
    <p:extLst>
      <p:ext uri="{BB962C8B-B14F-4D97-AF65-F5344CB8AC3E}">
        <p14:creationId xmlns:p14="http://schemas.microsoft.com/office/powerpoint/2010/main" val="901728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45FC-A81A-447F-9357-ED05988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NTM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1BDCFD0-6A96-405A-AFFF-46FE45209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86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054EE0-2315-4C7C-A7C1-8192AF9B00E7}"/>
              </a:ext>
            </a:extLst>
          </p:cNvPr>
          <p:cNvSpPr txBox="1"/>
          <p:nvPr/>
        </p:nvSpPr>
        <p:spPr>
          <a:xfrm>
            <a:off x="1676400" y="612616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 CK et al, Medicine 2020; 99:52(e23775)</a:t>
            </a:r>
          </a:p>
        </p:txBody>
      </p:sp>
    </p:spTree>
    <p:extLst>
      <p:ext uri="{BB962C8B-B14F-4D97-AF65-F5344CB8AC3E}">
        <p14:creationId xmlns:p14="http://schemas.microsoft.com/office/powerpoint/2010/main" val="97387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8DB0-5A74-43D5-8981-E40966C6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Drop in US 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B0EA8-625D-420E-85A5-3BA3AD6FA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0122"/>
            <a:ext cx="6722254" cy="4408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82730-8C9A-445A-9A60-CE856A535B73}"/>
              </a:ext>
            </a:extLst>
          </p:cNvPr>
          <p:cNvSpPr txBox="1"/>
          <p:nvPr/>
        </p:nvSpPr>
        <p:spPr>
          <a:xfrm>
            <a:off x="2362200" y="6096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MMWR 2021; 70(12): 409</a:t>
            </a:r>
          </a:p>
        </p:txBody>
      </p:sp>
    </p:spTree>
    <p:extLst>
      <p:ext uri="{BB962C8B-B14F-4D97-AF65-F5344CB8AC3E}">
        <p14:creationId xmlns:p14="http://schemas.microsoft.com/office/powerpoint/2010/main" val="1387293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45FC-A81A-447F-9357-ED05988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and NTM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8F2F-0582-455D-B32D-C5FD75A4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2.8% of TB patients were also infected with NTM</a:t>
            </a:r>
          </a:p>
          <a:p>
            <a:r>
              <a:rPr lang="en-US" dirty="0"/>
              <a:t>Coinfection higher with increasing age, male sex, and residence in an urban area</a:t>
            </a:r>
          </a:p>
          <a:p>
            <a:r>
              <a:rPr lang="en-US" dirty="0"/>
              <a:t>No data on management or impact on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CB123-D4F7-42EF-B08D-41AC81CAFE6C}"/>
              </a:ext>
            </a:extLst>
          </p:cNvPr>
          <p:cNvSpPr txBox="1"/>
          <p:nvPr/>
        </p:nvSpPr>
        <p:spPr>
          <a:xfrm>
            <a:off x="1676400" y="612616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 CK et al, Medicine 2020; 99:52(e23775)</a:t>
            </a:r>
          </a:p>
        </p:txBody>
      </p:sp>
    </p:spTree>
    <p:extLst>
      <p:ext uri="{BB962C8B-B14F-4D97-AF65-F5344CB8AC3E}">
        <p14:creationId xmlns:p14="http://schemas.microsoft.com/office/powerpoint/2010/main" val="4121076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826F-C226-484C-9462-35B3367F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866E-AD95-4D2F-8478-51DA2E7A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 in the US is primarily an imported disease</a:t>
            </a:r>
          </a:p>
          <a:p>
            <a:r>
              <a:rPr lang="en-US" dirty="0"/>
              <a:t>CDC has focused on testing and treatment for latent TB in foreign-born US residents</a:t>
            </a:r>
          </a:p>
          <a:p>
            <a:r>
              <a:rPr lang="en-US" dirty="0"/>
              <a:t>Is this the most effective strategy?</a:t>
            </a:r>
          </a:p>
        </p:txBody>
      </p:sp>
    </p:spTree>
    <p:extLst>
      <p:ext uri="{BB962C8B-B14F-4D97-AF65-F5344CB8AC3E}">
        <p14:creationId xmlns:p14="http://schemas.microsoft.com/office/powerpoint/2010/main" val="2964624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826F-C226-484C-9462-35B3367F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866E-AD95-4D2F-8478-51DA2E7A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examined the impact of improving TB control in 5 countries:</a:t>
            </a:r>
          </a:p>
          <a:p>
            <a:pPr lvl="1"/>
            <a:r>
              <a:rPr lang="en-US" dirty="0"/>
              <a:t>Mexico</a:t>
            </a:r>
          </a:p>
          <a:p>
            <a:pPr lvl="1"/>
            <a:r>
              <a:rPr lang="en-US" dirty="0"/>
              <a:t>The Philippines</a:t>
            </a:r>
          </a:p>
          <a:p>
            <a:pPr lvl="1"/>
            <a:r>
              <a:rPr lang="en-US" dirty="0"/>
              <a:t>India</a:t>
            </a:r>
          </a:p>
          <a:p>
            <a:pPr lvl="1"/>
            <a:r>
              <a:rPr lang="en-US" dirty="0"/>
              <a:t>Vietnam </a:t>
            </a:r>
          </a:p>
          <a:p>
            <a:pPr lvl="1"/>
            <a:r>
              <a:rPr lang="en-US" dirty="0"/>
              <a:t>China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525D6-C8B8-4EF0-967F-CB331D61BAA1}"/>
              </a:ext>
            </a:extLst>
          </p:cNvPr>
          <p:cNvSpPr txBox="1"/>
          <p:nvPr/>
        </p:nvSpPr>
        <p:spPr>
          <a:xfrm>
            <a:off x="1676400" y="61261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Menzies NA et al, Am J Respir </a:t>
            </a:r>
            <a:r>
              <a:rPr lang="en-US" dirty="0" err="1"/>
              <a:t>Crit</a:t>
            </a:r>
            <a:r>
              <a:rPr lang="en-US" dirty="0"/>
              <a:t> Care Med 2020; 202: 1567</a:t>
            </a:r>
          </a:p>
        </p:txBody>
      </p:sp>
    </p:spTree>
    <p:extLst>
      <p:ext uri="{BB962C8B-B14F-4D97-AF65-F5344CB8AC3E}">
        <p14:creationId xmlns:p14="http://schemas.microsoft.com/office/powerpoint/2010/main" val="537919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826F-C226-484C-9462-35B3367F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Connected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525D6-C8B8-4EF0-967F-CB331D61BAA1}"/>
              </a:ext>
            </a:extLst>
          </p:cNvPr>
          <p:cNvSpPr txBox="1"/>
          <p:nvPr/>
        </p:nvSpPr>
        <p:spPr>
          <a:xfrm>
            <a:off x="1676400" y="61261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Menzies NA et al, Am J Respir </a:t>
            </a:r>
            <a:r>
              <a:rPr lang="en-US" dirty="0" err="1"/>
              <a:t>Crit</a:t>
            </a:r>
            <a:r>
              <a:rPr lang="en-US" dirty="0"/>
              <a:t> Care Med 2020; 202: 1567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0FDB3-F17B-4632-AA3B-2EB790A1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24"/>
            <a:ext cx="9144000" cy="50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05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826F-C226-484C-9462-35B3367F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A35B-1BA9-4F85-B66E-5A6FF4C8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at 3 scenarios:</a:t>
            </a:r>
          </a:p>
          <a:p>
            <a:pPr lvl="1"/>
            <a:r>
              <a:rPr lang="en-US" dirty="0"/>
              <a:t>Optimistic: 90% decline in TB incidence rates by 2035</a:t>
            </a:r>
          </a:p>
          <a:p>
            <a:pPr lvl="1"/>
            <a:r>
              <a:rPr lang="en-US" dirty="0"/>
              <a:t>Current trend: Current trends in TB decline will continue</a:t>
            </a:r>
          </a:p>
          <a:p>
            <a:pPr lvl="1"/>
            <a:r>
              <a:rPr lang="en-US" dirty="0"/>
              <a:t>Pessimistic: No change in TB incidence rates between 2020-2035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525D6-C8B8-4EF0-967F-CB331D61BAA1}"/>
              </a:ext>
            </a:extLst>
          </p:cNvPr>
          <p:cNvSpPr txBox="1"/>
          <p:nvPr/>
        </p:nvSpPr>
        <p:spPr>
          <a:xfrm>
            <a:off x="1676400" y="61261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Menzies NA et al, Am J Respir </a:t>
            </a:r>
            <a:r>
              <a:rPr lang="en-US" dirty="0" err="1"/>
              <a:t>Crit</a:t>
            </a:r>
            <a:r>
              <a:rPr lang="en-US" dirty="0"/>
              <a:t> Care Med 2020; 202: 1567</a:t>
            </a:r>
          </a:p>
        </p:txBody>
      </p:sp>
    </p:spTree>
    <p:extLst>
      <p:ext uri="{BB962C8B-B14F-4D97-AF65-F5344CB8AC3E}">
        <p14:creationId xmlns:p14="http://schemas.microsoft.com/office/powerpoint/2010/main" val="3501457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826F-C226-484C-9462-35B3367F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Connected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525D6-C8B8-4EF0-967F-CB331D61BAA1}"/>
              </a:ext>
            </a:extLst>
          </p:cNvPr>
          <p:cNvSpPr txBox="1"/>
          <p:nvPr/>
        </p:nvSpPr>
        <p:spPr>
          <a:xfrm>
            <a:off x="1676400" y="61261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Menzies NA et al, Am J Respir </a:t>
            </a:r>
            <a:r>
              <a:rPr lang="en-US" dirty="0" err="1"/>
              <a:t>Crit</a:t>
            </a:r>
            <a:r>
              <a:rPr lang="en-US" dirty="0"/>
              <a:t> Care Med 2020; 202: 1567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80877-2BB8-4D51-B536-6783531C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143000"/>
            <a:ext cx="3457575" cy="4932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11471-29AD-4D93-9C83-60513EF44031}"/>
              </a:ext>
            </a:extLst>
          </p:cNvPr>
          <p:cNvSpPr txBox="1"/>
          <p:nvPr/>
        </p:nvSpPr>
        <p:spPr>
          <a:xfrm>
            <a:off x="6553200" y="1828800"/>
            <a:ext cx="2028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Orange=optimistic scenario</a:t>
            </a:r>
          </a:p>
          <a:p>
            <a:endParaRPr lang="en-US" dirty="0"/>
          </a:p>
          <a:p>
            <a:r>
              <a:rPr lang="en-US" dirty="0"/>
              <a:t>Black=current trend</a:t>
            </a:r>
          </a:p>
          <a:p>
            <a:endParaRPr lang="en-US" dirty="0"/>
          </a:p>
          <a:p>
            <a:r>
              <a:rPr lang="en-US" dirty="0"/>
              <a:t>Green=no change from present</a:t>
            </a:r>
          </a:p>
        </p:txBody>
      </p:sp>
    </p:spTree>
    <p:extLst>
      <p:ext uri="{BB962C8B-B14F-4D97-AF65-F5344CB8AC3E}">
        <p14:creationId xmlns:p14="http://schemas.microsoft.com/office/powerpoint/2010/main" val="2803618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826F-C226-484C-9462-35B3367F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Connected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42856-1884-4D1E-A773-12B17752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TB incidence in these 5 countries by 90% 2020-2035 reduced TB incidence in the US by 49% during that time period</a:t>
            </a:r>
          </a:p>
          <a:p>
            <a:r>
              <a:rPr lang="en-US" dirty="0"/>
              <a:t>No reduction in TB incidence in those 5 countries resulted in essentially no change in US TB incidence</a:t>
            </a:r>
          </a:p>
          <a:p>
            <a:r>
              <a:rPr lang="en-US" dirty="0"/>
              <a:t>Estimated 23,626 US TB cases averted during this time period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525D6-C8B8-4EF0-967F-CB331D61BAA1}"/>
              </a:ext>
            </a:extLst>
          </p:cNvPr>
          <p:cNvSpPr txBox="1"/>
          <p:nvPr/>
        </p:nvSpPr>
        <p:spPr>
          <a:xfrm>
            <a:off x="1676400" y="61261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Menzies NA et al, Am J Respir </a:t>
            </a:r>
            <a:r>
              <a:rPr lang="en-US" dirty="0" err="1"/>
              <a:t>Crit</a:t>
            </a:r>
            <a:r>
              <a:rPr lang="en-US" dirty="0"/>
              <a:t> Care Med 2020; 202: 1567</a:t>
            </a:r>
          </a:p>
        </p:txBody>
      </p:sp>
    </p:spTree>
    <p:extLst>
      <p:ext uri="{BB962C8B-B14F-4D97-AF65-F5344CB8AC3E}">
        <p14:creationId xmlns:p14="http://schemas.microsoft.com/office/powerpoint/2010/main" val="1649896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69EB-EA9E-4FB6-9654-062AA4B1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5B90-37C1-4AA9-BAFA-7BFAC49B9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 of the state is strong!</a:t>
            </a:r>
          </a:p>
          <a:p>
            <a:r>
              <a:rPr lang="en-US" dirty="0"/>
              <a:t>Despite COVID, US TB has carried on its critical mission</a:t>
            </a:r>
          </a:p>
          <a:p>
            <a:r>
              <a:rPr lang="en-US" dirty="0"/>
              <a:t>New challenges will demand novel solutions</a:t>
            </a:r>
          </a:p>
        </p:txBody>
      </p:sp>
    </p:spTree>
    <p:extLst>
      <p:ext uri="{BB962C8B-B14F-4D97-AF65-F5344CB8AC3E}">
        <p14:creationId xmlns:p14="http://schemas.microsoft.com/office/powerpoint/2010/main" val="294394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/>
              <a:t>NC TB cases 1993-2020</a:t>
            </a:r>
          </a:p>
        </p:txBody>
      </p:sp>
      <p:graphicFrame>
        <p:nvGraphicFramePr>
          <p:cNvPr id="2" name="Object 2057"/>
          <p:cNvGraphicFramePr>
            <a:graphicFrameLocks noChangeAspect="1"/>
          </p:cNvGraphicFramePr>
          <p:nvPr/>
        </p:nvGraphicFramePr>
        <p:xfrm>
          <a:off x="457200" y="1143000"/>
          <a:ext cx="841057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Text Box 2058"/>
          <p:cNvSpPr txBox="1">
            <a:spLocks noChangeArrowheads="1"/>
          </p:cNvSpPr>
          <p:nvPr/>
        </p:nvSpPr>
        <p:spPr bwMode="auto">
          <a:xfrm>
            <a:off x="4191000" y="60960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Year</a:t>
            </a:r>
            <a:endParaRPr lang="en-US"/>
          </a:p>
        </p:txBody>
      </p:sp>
      <p:sp>
        <p:nvSpPr>
          <p:cNvPr id="3077" name="Text Box 2059"/>
          <p:cNvSpPr txBox="1">
            <a:spLocks noChangeArrowheads="1"/>
          </p:cNvSpPr>
          <p:nvPr/>
        </p:nvSpPr>
        <p:spPr bwMode="auto">
          <a:xfrm rot="-5400000">
            <a:off x="-515937" y="3179762"/>
            <a:ext cx="1550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# Cases</a:t>
            </a:r>
          </a:p>
        </p:txBody>
      </p:sp>
    </p:spTree>
    <p:extLst>
      <p:ext uri="{BB962C8B-B14F-4D97-AF65-F5344CB8AC3E}">
        <p14:creationId xmlns:p14="http://schemas.microsoft.com/office/powerpoint/2010/main" val="7869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 for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438A-7D8B-4A3E-88AF-BDE1348B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TST and IGRAs are markers of immune exposure to M tuberculosis</a:t>
            </a:r>
          </a:p>
          <a:p>
            <a:pPr lvl="1"/>
            <a:r>
              <a:rPr lang="en-US" dirty="0"/>
              <a:t>Don’t indicate whether live bacteria are present in the body</a:t>
            </a:r>
          </a:p>
          <a:p>
            <a:pPr lvl="1"/>
            <a:r>
              <a:rPr lang="en-US" dirty="0"/>
              <a:t>Don’t distinguish between infection and disease</a:t>
            </a:r>
          </a:p>
          <a:p>
            <a:r>
              <a:rPr lang="en-US" dirty="0"/>
              <a:t>Poor positive predictive value for progression to active TB</a:t>
            </a:r>
          </a:p>
        </p:txBody>
      </p:sp>
    </p:spTree>
    <p:extLst>
      <p:ext uri="{BB962C8B-B14F-4D97-AF65-F5344CB8AC3E}">
        <p14:creationId xmlns:p14="http://schemas.microsoft.com/office/powerpoint/2010/main" val="388805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92EDF6-E4E1-4EA1-89A7-4F797187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9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AD1CD6-3BE8-4042-93A0-C35895156E4D}"/>
              </a:ext>
            </a:extLst>
          </p:cNvPr>
          <p:cNvSpPr txBox="1"/>
          <p:nvPr/>
        </p:nvSpPr>
        <p:spPr>
          <a:xfrm>
            <a:off x="609600" y="65532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Abubakar I et al., Lancet Inf Dis 2018; 18: 1077</a:t>
            </a:r>
          </a:p>
        </p:txBody>
      </p:sp>
    </p:spTree>
    <p:extLst>
      <p:ext uri="{BB962C8B-B14F-4D97-AF65-F5344CB8AC3E}">
        <p14:creationId xmlns:p14="http://schemas.microsoft.com/office/powerpoint/2010/main" val="182881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FE1-8740-46AF-8098-F8946D5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 for TB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0CFB7A-8342-48B1-AF4D-1171CD4D9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649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3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00"/>
      </a:dk1>
      <a:lt1>
        <a:srgbClr val="0000FF"/>
      </a:lt1>
      <a:dk2>
        <a:srgbClr val="575F6D"/>
      </a:dk2>
      <a:lt2>
        <a:srgbClr val="FFFFFF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7530</TotalTime>
  <Words>1873</Words>
  <Application>Microsoft Office PowerPoint</Application>
  <PresentationFormat>On-screen Show (4:3)</PresentationFormat>
  <Paragraphs>223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Office Theme</vt:lpstr>
      <vt:lpstr>State of the State in TB Control</vt:lpstr>
      <vt:lpstr>Disclosures-Funding</vt:lpstr>
      <vt:lpstr>PowerPoint Presentation</vt:lpstr>
      <vt:lpstr>TB News for the Year</vt:lpstr>
      <vt:lpstr>Big Drop in US TB</vt:lpstr>
      <vt:lpstr>NC TB cases 1993-2020</vt:lpstr>
      <vt:lpstr>Biomarkers for TB</vt:lpstr>
      <vt:lpstr>PowerPoint Presentation</vt:lpstr>
      <vt:lpstr>Biomarkers for TB</vt:lpstr>
      <vt:lpstr>What is TB Doing During Latency?</vt:lpstr>
      <vt:lpstr>What is TB Doing During Latency?</vt:lpstr>
      <vt:lpstr>What is TB Doing During Latency?</vt:lpstr>
      <vt:lpstr>What is TB Doing During Latency?</vt:lpstr>
      <vt:lpstr>Biomarkers for TB</vt:lpstr>
      <vt:lpstr>Biomarkers for TB</vt:lpstr>
      <vt:lpstr>Biomarkers for TB</vt:lpstr>
      <vt:lpstr>“Responder” marker</vt:lpstr>
      <vt:lpstr>“Activation” marker</vt:lpstr>
      <vt:lpstr>“Activation” marker</vt:lpstr>
      <vt:lpstr>Biomarkers for TB</vt:lpstr>
      <vt:lpstr>Latent TB Biomarkers</vt:lpstr>
      <vt:lpstr>Latent TB Biomarkers</vt:lpstr>
      <vt:lpstr>PowerPoint Presentation</vt:lpstr>
      <vt:lpstr>PowerPoint Presentation</vt:lpstr>
      <vt:lpstr>CORTIS</vt:lpstr>
      <vt:lpstr>PowerPoint Presentation</vt:lpstr>
      <vt:lpstr>PowerPoint Presentation</vt:lpstr>
      <vt:lpstr>PowerPoint Presentation</vt:lpstr>
      <vt:lpstr>CORTIS conclusions</vt:lpstr>
      <vt:lpstr>Video DOT Costs</vt:lpstr>
      <vt:lpstr>Video DOT Costs</vt:lpstr>
      <vt:lpstr>Video DOT Costs</vt:lpstr>
      <vt:lpstr>Video DOT Costs</vt:lpstr>
      <vt:lpstr>Video DOT Costs</vt:lpstr>
      <vt:lpstr>Video DOT Costs</vt:lpstr>
      <vt:lpstr>Video DOT Costs</vt:lpstr>
      <vt:lpstr>Video DOT Conclusions</vt:lpstr>
      <vt:lpstr>Preventing Congenital TB</vt:lpstr>
      <vt:lpstr>Preventing Congenital TB</vt:lpstr>
      <vt:lpstr>Preventing Congenital TB</vt:lpstr>
      <vt:lpstr>PowerPoint Presentation</vt:lpstr>
      <vt:lpstr>PowerPoint Presentation</vt:lpstr>
      <vt:lpstr>PowerPoint Presentation</vt:lpstr>
      <vt:lpstr>TB and NTM</vt:lpstr>
      <vt:lpstr>TB and NTM</vt:lpstr>
      <vt:lpstr>TB and NTM</vt:lpstr>
      <vt:lpstr>TB and NTM</vt:lpstr>
      <vt:lpstr>TB and NTM</vt:lpstr>
      <vt:lpstr>TB and NTM</vt:lpstr>
      <vt:lpstr>TB and NTM</vt:lpstr>
      <vt:lpstr>We’re All Connected</vt:lpstr>
      <vt:lpstr>We’re All Connected</vt:lpstr>
      <vt:lpstr>We’re All Connected</vt:lpstr>
      <vt:lpstr>We’re All Connected</vt:lpstr>
      <vt:lpstr>We’re All Connected</vt:lpstr>
      <vt:lpstr>We’re All Connected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State in TB Control</dc:title>
  <dc:creator>stout002</dc:creator>
  <cp:lastModifiedBy>Jason Stout, M.D.</cp:lastModifiedBy>
  <cp:revision>295</cp:revision>
  <dcterms:created xsi:type="dcterms:W3CDTF">2013-05-12T22:10:00Z</dcterms:created>
  <dcterms:modified xsi:type="dcterms:W3CDTF">2021-10-05T18:45:40Z</dcterms:modified>
</cp:coreProperties>
</file>